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63" r:id="rId4"/>
    <p:sldId id="259" r:id="rId5"/>
    <p:sldId id="262" r:id="rId6"/>
    <p:sldId id="265" r:id="rId7"/>
    <p:sldId id="264" r:id="rId8"/>
    <p:sldId id="268" r:id="rId9"/>
    <p:sldId id="269" r:id="rId10"/>
    <p:sldId id="270" r:id="rId11"/>
    <p:sldId id="272" r:id="rId12"/>
    <p:sldId id="271" r:id="rId13"/>
    <p:sldId id="276" r:id="rId14"/>
    <p:sldId id="334" r:id="rId15"/>
    <p:sldId id="294" r:id="rId16"/>
    <p:sldId id="333" r:id="rId17"/>
    <p:sldId id="335" r:id="rId18"/>
    <p:sldId id="281" r:id="rId19"/>
    <p:sldId id="289" r:id="rId20"/>
    <p:sldId id="305" r:id="rId21"/>
    <p:sldId id="317" r:id="rId22"/>
    <p:sldId id="318" r:id="rId23"/>
    <p:sldId id="320" r:id="rId24"/>
    <p:sldId id="322" r:id="rId25"/>
    <p:sldId id="326" r:id="rId26"/>
    <p:sldId id="324" r:id="rId27"/>
    <p:sldId id="327" r:id="rId28"/>
    <p:sldId id="328" r:id="rId29"/>
    <p:sldId id="329" r:id="rId30"/>
    <p:sldId id="33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853" autoAdjust="0"/>
    <p:restoredTop sz="94058" autoAdjust="0"/>
  </p:normalViewPr>
  <p:slideViewPr>
    <p:cSldViewPr>
      <p:cViewPr varScale="1">
        <p:scale>
          <a:sx n="86" d="100"/>
          <a:sy n="86" d="100"/>
        </p:scale>
        <p:origin x="-171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15.09.2017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895600"/>
            <a:ext cx="4807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i="1" dirty="0" smtClean="0"/>
              <a:t>Authors:</a:t>
            </a:r>
          </a:p>
          <a:p>
            <a:r>
              <a:rPr lang="tr-TR" sz="1600" dirty="0" smtClean="0"/>
              <a:t>Robert Höttger, Mustafa Özcelikörs, Philipp Heisigg,</a:t>
            </a:r>
          </a:p>
          <a:p>
            <a:r>
              <a:rPr lang="tr-TR" sz="1600" dirty="0" smtClean="0"/>
              <a:t>Lukas Krawczyk, Carsten Wolff, Burkhard Igel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5715000"/>
            <a:ext cx="3429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848600" y="61722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795993"/>
            <a:ext cx="1917017" cy="91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876800"/>
            <a:ext cx="1676400" cy="39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4724400"/>
            <a:ext cx="1570777" cy="57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715000" y="2895600"/>
            <a:ext cx="3061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i="1" dirty="0" smtClean="0"/>
              <a:t>Presentation:</a:t>
            </a:r>
          </a:p>
          <a:p>
            <a:r>
              <a:rPr lang="tr-TR" sz="1600" dirty="0" smtClean="0"/>
              <a:t>Mustafa Özçelikörs (2nd author)</a:t>
            </a:r>
            <a:endParaRPr lang="tr-TR" sz="16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1770888"/>
            <a:ext cx="8229600" cy="667512"/>
          </a:xfrm>
        </p:spPr>
        <p:txBody>
          <a:bodyPr>
            <a:noAutofit/>
          </a:bodyPr>
          <a:lstStyle/>
          <a:p>
            <a:r>
              <a:rPr lang="tr-TR" sz="3600" b="1" dirty="0" smtClean="0">
                <a:latin typeface="Libel Suit Rg" pitchFamily="34" charset="0"/>
              </a:rPr>
              <a:t>Constrained Mixed-Critical Parallelization for</a:t>
            </a:r>
            <a:br>
              <a:rPr lang="tr-TR" sz="3600" b="1" dirty="0" smtClean="0">
                <a:latin typeface="Libel Suit Rg" pitchFamily="34" charset="0"/>
              </a:rPr>
            </a:br>
            <a:r>
              <a:rPr lang="tr-TR" sz="3600" b="1" dirty="0" smtClean="0">
                <a:latin typeface="Libel Suit Rg" pitchFamily="34" charset="0"/>
              </a:rPr>
              <a:t>Distributed Heterogeneous Systems</a:t>
            </a:r>
            <a:endParaRPr lang="tr-TR" sz="3600" b="1" dirty="0">
              <a:latin typeface="Libel Suit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2743200"/>
            <a:ext cx="8610600" cy="1143000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5180806" y="3352800"/>
            <a:ext cx="76279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25740" y="4004846"/>
            <a:ext cx="619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IDiAL Institute – Dortmund University of Applied Sciences and Arts</a:t>
            </a:r>
          </a:p>
          <a:p>
            <a:pPr algn="ctr"/>
            <a:r>
              <a:rPr lang="tr-TR" sz="1600" dirty="0" smtClean="0"/>
              <a:t>Germany</a:t>
            </a:r>
            <a:endParaRPr lang="tr-TR" sz="1600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876800"/>
            <a:ext cx="227018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04800" y="3962400"/>
            <a:ext cx="8610600" cy="685800"/>
          </a:xfrm>
          <a:prstGeom prst="rect">
            <a:avLst/>
          </a:prstGeom>
          <a:solidFill>
            <a:schemeClr val="bg1">
              <a:lumMod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4572000" y="6172200"/>
            <a:ext cx="76279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0" y="5541108"/>
            <a:ext cx="1219200" cy="116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  <a:p>
            <a:pPr lvl="1"/>
            <a:r>
              <a:rPr lang="tr-TR" sz="2200" b="1" dirty="0" smtClean="0"/>
              <a:t>Allocation of </a:t>
            </a:r>
          </a:p>
          <a:p>
            <a:pPr lvl="2"/>
            <a:r>
              <a:rPr lang="tr-TR" sz="1900" dirty="0" smtClean="0"/>
              <a:t>Tasks to cores</a:t>
            </a:r>
          </a:p>
          <a:p>
            <a:pPr lvl="2"/>
            <a:r>
              <a:rPr lang="tr-TR" sz="1900" dirty="0" smtClean="0"/>
              <a:t>Data and labels to memory</a:t>
            </a:r>
          </a:p>
          <a:p>
            <a:pPr lvl="1"/>
            <a:r>
              <a:rPr lang="tr-TR" sz="2200" b="1" dirty="0" smtClean="0"/>
              <a:t>Options: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1"/>
            <a:r>
              <a:rPr lang="tr-TR" sz="2200" b="1" dirty="0" smtClean="0"/>
              <a:t>Goals:</a:t>
            </a:r>
          </a:p>
          <a:p>
            <a:pPr lvl="2"/>
            <a:r>
              <a:rPr lang="tr-TR" dirty="0" smtClean="0"/>
              <a:t>Reducing computation time (main concern)</a:t>
            </a:r>
          </a:p>
          <a:p>
            <a:pPr lvl="2"/>
            <a:r>
              <a:rPr lang="tr-TR" sz="1900" dirty="0" smtClean="0"/>
              <a:t>Optimization towards energy consumption</a:t>
            </a:r>
            <a:endParaRPr lang="tr-TR" b="1" dirty="0" smtClean="0"/>
          </a:p>
          <a:p>
            <a:pPr lvl="2"/>
            <a:endParaRPr lang="tr-TR" sz="1900" b="1" dirty="0" smtClean="0"/>
          </a:p>
          <a:p>
            <a:pPr lvl="1"/>
            <a:endParaRPr lang="tr-TR" sz="2200" b="1" dirty="0" smtClean="0"/>
          </a:p>
          <a:p>
            <a:pPr lvl="1"/>
            <a:endParaRPr lang="tr-TR" sz="2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tr-TR" b="1" dirty="0" smtClean="0"/>
              <a:t>Introduction</a:t>
            </a:r>
          </a:p>
          <a:p>
            <a:pPr lvl="2">
              <a:buNone/>
            </a:pPr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/>
            <a:endParaRPr lang="tr-TR" dirty="0" smtClean="0"/>
          </a:p>
          <a:p>
            <a:pPr lvl="2"/>
            <a:r>
              <a:rPr lang="tr-TR" dirty="0" smtClean="0"/>
              <a:t>Apps such as:</a:t>
            </a:r>
          </a:p>
          <a:p>
            <a:pPr lvl="3"/>
            <a:r>
              <a:rPr lang="tr-TR" dirty="0" smtClean="0"/>
              <a:t>Android phone/bluetooth control, web interface front-end, Touchscreen display, Sensor applications, Image processing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7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905000"/>
            <a:ext cx="3581400" cy="2654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 fontScale="85000"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</a:t>
            </a:r>
          </a:p>
          <a:p>
            <a:pPr lvl="2"/>
            <a:r>
              <a:rPr lang="tr-TR" b="1" dirty="0" smtClean="0"/>
              <a:t>Low-level Module</a:t>
            </a:r>
          </a:p>
          <a:p>
            <a:pPr lvl="3"/>
            <a:r>
              <a:rPr lang="tr-TR" dirty="0" smtClean="0"/>
              <a:t>XMOS xCORE eXplorerKIT</a:t>
            </a:r>
          </a:p>
          <a:p>
            <a:pPr lvl="3"/>
            <a:r>
              <a:rPr lang="tr-TR" dirty="0" smtClean="0"/>
              <a:t>4x SRF-02 Sonar Sensor</a:t>
            </a:r>
          </a:p>
          <a:p>
            <a:pPr lvl="3"/>
            <a:r>
              <a:rPr lang="tr-TR" dirty="0" smtClean="0"/>
              <a:t>TBLE-02S Speed Controller</a:t>
            </a:r>
          </a:p>
          <a:p>
            <a:pPr lvl="3"/>
            <a:r>
              <a:rPr lang="tr-TR" dirty="0" smtClean="0"/>
              <a:t>Servo Motor for Steering</a:t>
            </a:r>
          </a:p>
          <a:p>
            <a:pPr lvl="3"/>
            <a:r>
              <a:rPr lang="tr-TR" dirty="0" smtClean="0"/>
              <a:t>RN-42 Bluetooth Module</a:t>
            </a:r>
          </a:p>
          <a:p>
            <a:pPr lvl="3"/>
            <a:r>
              <a:rPr lang="tr-TR" dirty="0" smtClean="0"/>
              <a:t>Lighting Module</a:t>
            </a:r>
          </a:p>
          <a:p>
            <a:pPr lvl="2"/>
            <a:r>
              <a:rPr lang="tr-TR" b="1" dirty="0" smtClean="0"/>
              <a:t>High-level Module</a:t>
            </a:r>
          </a:p>
          <a:p>
            <a:pPr lvl="3"/>
            <a:r>
              <a:rPr lang="tr-TR" dirty="0" smtClean="0"/>
              <a:t>Raspberry Pi (Raspbian/Linux)</a:t>
            </a:r>
          </a:p>
          <a:p>
            <a:pPr lvl="3"/>
            <a:r>
              <a:rPr lang="tr-TR" dirty="0" smtClean="0"/>
              <a:t>Touchscreen Display (HDMI+SPI)</a:t>
            </a:r>
          </a:p>
          <a:p>
            <a:pPr lvl="3"/>
            <a:r>
              <a:rPr lang="tr-TR" dirty="0" smtClean="0"/>
              <a:t>Rpi Camera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636204"/>
            <a:ext cx="5410200" cy="4612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More Load..</a:t>
            </a:r>
          </a:p>
          <a:p>
            <a:pPr lvl="2"/>
            <a:r>
              <a:rPr lang="tr-TR" dirty="0" smtClean="0"/>
              <a:t>Matrix </a:t>
            </a:r>
          </a:p>
          <a:p>
            <a:pPr lvl="2">
              <a:buNone/>
            </a:pPr>
            <a:r>
              <a:rPr lang="tr-TR" dirty="0" smtClean="0"/>
              <a:t>	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7042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2057400"/>
            <a:ext cx="4597832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7772400" cy="4800600"/>
          </a:xfrm>
        </p:spPr>
        <p:txBody>
          <a:bodyPr>
            <a:normAutofit/>
          </a:bodyPr>
          <a:lstStyle/>
          <a:p>
            <a:pPr lvl="1"/>
            <a:r>
              <a:rPr lang="tr-TR" b="1" dirty="0" smtClean="0"/>
              <a:t>Web Front-End</a:t>
            </a:r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4800" y="2362200"/>
            <a:ext cx="5181600" cy="3892519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2362200"/>
            <a:ext cx="4592114" cy="3027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7772400" cy="4800600"/>
          </a:xfrm>
        </p:spPr>
        <p:txBody>
          <a:bodyPr>
            <a:normAutofit/>
          </a:bodyPr>
          <a:lstStyle/>
          <a:p>
            <a:pPr lvl="1"/>
            <a:r>
              <a:rPr lang="tr-TR" b="1" dirty="0" smtClean="0"/>
              <a:t>Touchscreen </a:t>
            </a:r>
          </a:p>
          <a:p>
            <a:pPr lvl="1">
              <a:buNone/>
            </a:pPr>
            <a:r>
              <a:rPr lang="tr-TR" b="1" dirty="0" smtClean="0"/>
              <a:t>	Front-End</a:t>
            </a:r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102863"/>
            <a:ext cx="5105400" cy="67551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7772400" cy="4800600"/>
          </a:xfrm>
        </p:spPr>
        <p:txBody>
          <a:bodyPr>
            <a:normAutofit/>
          </a:bodyPr>
          <a:lstStyle/>
          <a:p>
            <a:pPr lvl="1"/>
            <a:r>
              <a:rPr lang="tr-TR" b="1" dirty="0" smtClean="0"/>
              <a:t>Android </a:t>
            </a:r>
          </a:p>
          <a:p>
            <a:pPr lvl="1">
              <a:buNone/>
            </a:pPr>
            <a:r>
              <a:rPr lang="tr-TR" b="1" dirty="0" smtClean="0"/>
              <a:t>	Front-End</a:t>
            </a:r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8066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895600"/>
            <a:ext cx="5552661" cy="31257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>
              <a:buNone/>
            </a:pPr>
            <a:r>
              <a:rPr lang="tr-TR" dirty="0" smtClean="0"/>
              <a:t>ST, PER,</a:t>
            </a:r>
          </a:p>
          <a:p>
            <a:pPr lvl="2">
              <a:buNone/>
            </a:pPr>
            <a:r>
              <a:rPr lang="tr-TR" dirty="0" smtClean="0"/>
              <a:t>DL, GET</a:t>
            </a:r>
          </a:p>
          <a:p>
            <a:pPr lvl="2">
              <a:buNone/>
            </a:pPr>
            <a:r>
              <a:rPr lang="tr-TR" dirty="0" smtClean="0"/>
              <a:t>logged</a:t>
            </a:r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791200" cy="4800600"/>
          </a:xfrm>
        </p:spPr>
        <p:txBody>
          <a:bodyPr>
            <a:normAutofit/>
          </a:bodyPr>
          <a:lstStyle/>
          <a:p>
            <a:r>
              <a:rPr lang="tr-TR" sz="2800" dirty="0" smtClean="0"/>
              <a:t>Introduction</a:t>
            </a:r>
          </a:p>
          <a:p>
            <a:r>
              <a:rPr lang="tr-TR" sz="2800" dirty="0" smtClean="0"/>
              <a:t>Parallel </a:t>
            </a:r>
            <a:r>
              <a:rPr lang="tr-TR" sz="2800" dirty="0" smtClean="0"/>
              <a:t>Programming Basics</a:t>
            </a:r>
          </a:p>
          <a:p>
            <a:r>
              <a:rPr lang="tr-TR" sz="2800" dirty="0" smtClean="0"/>
              <a:t>APP4MC</a:t>
            </a:r>
          </a:p>
          <a:p>
            <a:r>
              <a:rPr lang="tr-TR" sz="2800" dirty="0" smtClean="0"/>
              <a:t>A4MCAR</a:t>
            </a:r>
          </a:p>
          <a:p>
            <a:pPr lvl="1"/>
            <a:r>
              <a:rPr lang="tr-TR" dirty="0" smtClean="0"/>
              <a:t>Tracing</a:t>
            </a:r>
          </a:p>
          <a:p>
            <a:pPr lvl="1"/>
            <a:r>
              <a:rPr lang="tr-TR" dirty="0" smtClean="0"/>
              <a:t>Modeling</a:t>
            </a:r>
          </a:p>
          <a:p>
            <a:r>
              <a:rPr lang="tr-TR" sz="2800" dirty="0" smtClean="0"/>
              <a:t>Results</a:t>
            </a:r>
            <a:endParaRPr lang="tr-TR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 to Model with AMALTHEA</a:t>
            </a:r>
          </a:p>
          <a:p>
            <a:pPr lvl="1"/>
            <a:r>
              <a:rPr lang="tr-TR" sz="1800" b="1" dirty="0" smtClean="0"/>
              <a:t>What kind of Information Needed?</a:t>
            </a:r>
          </a:p>
          <a:p>
            <a:pPr lvl="2"/>
            <a:r>
              <a:rPr lang="tr-TR" sz="1500" dirty="0" smtClean="0"/>
              <a:t>Instruction sizes of Runnables</a:t>
            </a:r>
          </a:p>
          <a:p>
            <a:pPr lvl="2"/>
            <a:r>
              <a:rPr lang="tr-TR" sz="1500" dirty="0" smtClean="0"/>
              <a:t>Activation periods</a:t>
            </a:r>
            <a:endParaRPr lang="tr-TR" sz="1400" dirty="0" smtClean="0"/>
          </a:p>
          <a:p>
            <a:pPr lvl="2"/>
            <a:r>
              <a:rPr lang="tr-TR" sz="1500" dirty="0" smtClean="0"/>
              <a:t>Labels / label accesses</a:t>
            </a:r>
          </a:p>
          <a:p>
            <a:pPr lvl="1"/>
            <a:r>
              <a:rPr lang="tr-TR" sz="1800" b="1" dirty="0" smtClean="0"/>
              <a:t>Tools Used &amp; Configured</a:t>
            </a:r>
          </a:p>
          <a:p>
            <a:pPr lvl="2"/>
            <a:r>
              <a:rPr lang="tr-TR" sz="1500" b="1" dirty="0" smtClean="0"/>
              <a:t>Low-level: </a:t>
            </a:r>
            <a:r>
              <a:rPr lang="tr-TR" sz="1500" dirty="0" smtClean="0"/>
              <a:t>XTA (xTIME Analyzer) for XMOS, Disassembly</a:t>
            </a:r>
          </a:p>
          <a:p>
            <a:pPr lvl="2"/>
            <a:r>
              <a:rPr lang="tr-TR" sz="1500" b="1" dirty="0" smtClean="0"/>
              <a:t>High-level:</a:t>
            </a:r>
            <a:r>
              <a:rPr lang="tr-TR" sz="1500" dirty="0" smtClean="0"/>
              <a:t> perf stat</a:t>
            </a:r>
          </a:p>
          <a:p>
            <a:pPr lvl="1"/>
            <a:endParaRPr lang="tr-TR" sz="1800" dirty="0" smtClean="0"/>
          </a:p>
          <a:p>
            <a:pPr lvl="1"/>
            <a:endParaRPr lang="tr-TR" sz="1800" dirty="0" smtClean="0"/>
          </a:p>
          <a:p>
            <a:pPr lvl="2">
              <a:buNone/>
            </a:pPr>
            <a:endParaRPr lang="tr-TR" sz="1500" b="1" dirty="0" smtClean="0"/>
          </a:p>
          <a:p>
            <a:pPr lvl="2"/>
            <a:endParaRPr lang="tr-TR" sz="1500" b="1" dirty="0" smtClean="0"/>
          </a:p>
        </p:txBody>
      </p:sp>
      <p:pic>
        <p:nvPicPr>
          <p:cNvPr id="5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599" y="3657600"/>
            <a:ext cx="4543109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 System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System tracing</a:t>
            </a:r>
          </a:p>
          <a:p>
            <a:pPr lvl="1"/>
            <a:r>
              <a:rPr lang="tr-TR" sz="1800" b="1" dirty="0" smtClean="0"/>
              <a:t>Perf sched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 System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667000"/>
            <a:ext cx="4132199" cy="384987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280921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2098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1430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57150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Underclocking</a:t>
            </a:r>
          </a:p>
          <a:p>
            <a:pPr lvl="1"/>
            <a:r>
              <a:rPr lang="tr-TR" sz="1800" dirty="0" smtClean="0"/>
              <a:t>cpufrequtils (in Linux)</a:t>
            </a:r>
          </a:p>
          <a:p>
            <a:pPr lvl="1"/>
            <a:r>
              <a:rPr lang="tr-TR" sz="1800" dirty="0" smtClean="0"/>
              <a:t>core frequency registers (in XMOS)</a:t>
            </a:r>
          </a:p>
          <a:p>
            <a:r>
              <a:rPr lang="tr-TR" sz="2000" b="1" dirty="0" smtClean="0"/>
              <a:t>Dynamic Voltage and Frequency Scaling (DVFS)</a:t>
            </a:r>
          </a:p>
          <a:p>
            <a:pPr lvl="1"/>
            <a:r>
              <a:rPr lang="tr-TR" sz="1800" dirty="0" smtClean="0"/>
              <a:t>cpufrequtils</a:t>
            </a:r>
          </a:p>
          <a:p>
            <a:r>
              <a:rPr lang="tr-TR" sz="2000" b="1" dirty="0" smtClean="0"/>
              <a:t>Active Energy Consumption (AEC) modes</a:t>
            </a:r>
          </a:p>
          <a:p>
            <a:pPr lvl="1"/>
            <a:r>
              <a:rPr lang="tr-TR" sz="1800" dirty="0" smtClean="0"/>
              <a:t>halting a core when non-used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962400"/>
            <a:ext cx="3657600" cy="2682896"/>
          </a:xfrm>
          <a:prstGeom prst="rect">
            <a:avLst/>
          </a:prstGeom>
          <a:noFill/>
        </p:spPr>
      </p:pic>
      <p:pic>
        <p:nvPicPr>
          <p:cNvPr id="91140" name="Picture 4" descr="C:\Users\Mustafa\Desktop\pce-instruments-clamp-meter-pce-pcm-1-60684_54441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1295400"/>
            <a:ext cx="2588315" cy="261937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324600" y="762000"/>
            <a:ext cx="2543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We used a Clamp Meter</a:t>
            </a:r>
          </a:p>
          <a:p>
            <a:r>
              <a:rPr lang="tr-TR" dirty="0" smtClean="0"/>
              <a:t>to measure current</a:t>
            </a:r>
            <a:endParaRPr lang="tr-TR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429000" y="19034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3400" y="1718846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used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Modeling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>
            <a:normAutofit/>
          </a:bodyPr>
          <a:lstStyle/>
          <a:p>
            <a:r>
              <a:rPr lang="tr-TR" sz="2000" b="1" dirty="0" smtClean="0">
                <a:cs typeface="Courier New" pitchFamily="49" charset="0"/>
              </a:rPr>
              <a:t>Limitation</a:t>
            </a:r>
            <a:endParaRPr lang="tr-TR" sz="2000" b="1" dirty="0" smtClean="0">
              <a:cs typeface="Courier New" pitchFamily="49" charset="0"/>
            </a:endParaRPr>
          </a:p>
          <a:p>
            <a:pPr lvl="1"/>
            <a:r>
              <a:rPr lang="tr-TR" sz="1800" dirty="0" smtClean="0">
                <a:cs typeface="Courier New" pitchFamily="49" charset="0"/>
              </a:rPr>
              <a:t>Non-exact model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lvl="1">
              <a:buNone/>
            </a:pPr>
            <a:endParaRPr lang="tr-TR" sz="18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304800" y="7162800"/>
            <a:ext cx="8686800" cy="53340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Limitations and Constrains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Non-exact model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Strict dependencies in APP4MC’s Partitioning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OS does not ensure dependencies, while APP4MC ensures it.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More dependency-loose bin-packing algorithms are now being developed.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Static scheduling approach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APP4MC -&gt; static scheduling approach,  OS -&gt; dynamic scheduling, migration involved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XMOS hardware and tooling limitations</a:t>
            </a:r>
            <a:endParaRPr kumimoji="0" lang="tr-TR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ourier New" pitchFamily="49" charset="0"/>
            </a:endParaRP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Unresolvable sections of code.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Disassembly counting involved.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Core Utilization tracing using registers are only valid for periodic tasks, and are non-exact.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XMOS Application Functionality vs Transparency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Using third party libraries make it harder to have a traceable, distributable system.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Load-balancing limitations of APP4MC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Partitioning algorithms use activation-dependent grouping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Mapping algorithms focuses on reducing max. Computation time.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New approaches will consider n-stage algorithms to also consider load-balancing.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tr-TR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ourier New" pitchFamily="49" charset="0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tr-TR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ourier New" pitchFamily="49" charset="0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tr-TR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tr-TR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tr-T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667000"/>
            <a:ext cx="4401247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 (Partitioning + Mapping)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537324" y="1258669"/>
            <a:ext cx="2606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r-TR" dirty="0" smtClean="0"/>
              <a:t>(ESSP</a:t>
            </a:r>
            <a:r>
              <a:rPr lang="tr-TR" dirty="0" smtClean="0"/>
              <a:t>, 10 partitions, </a:t>
            </a:r>
            <a:r>
              <a:rPr lang="tr-TR" dirty="0" smtClean="0"/>
              <a:t>GA)</a:t>
            </a:r>
            <a:endParaRPr lang="tr-TR" sz="1200" dirty="0" smtClean="0">
              <a:cs typeface="Courier New" pitchFamily="49" charset="0"/>
            </a:endParaRP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 descr="C:\Users\Mustafa\Documents\rccar\ThesisMustafa\v2\Template Thesis\content\images\traceswStre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806" y="1828800"/>
            <a:ext cx="7401594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tracesAvgStre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7467600" cy="4834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Evaluation </a:t>
            </a:r>
            <a:r>
              <a:rPr lang="tr-TR" sz="2000" b="1" dirty="0" smtClean="0"/>
              <a:t>Methodology</a:t>
            </a:r>
          </a:p>
          <a:p>
            <a:r>
              <a:rPr lang="tr-TR" sz="2000" b="1" dirty="0" smtClean="0"/>
              <a:t>Evaluation Goal: To compare APP4MC with OS-based performance</a:t>
            </a:r>
          </a:p>
          <a:p>
            <a:pPr lvl="1"/>
            <a:r>
              <a:rPr lang="tr-TR" sz="1800" b="1" dirty="0" smtClean="0"/>
              <a:t>Four</a:t>
            </a:r>
            <a:r>
              <a:rPr lang="tr-TR" sz="1800" dirty="0" smtClean="0"/>
              <a:t> distributions</a:t>
            </a:r>
            <a:endParaRPr lang="tr-TR" sz="1800" dirty="0" smtClean="0"/>
          </a:p>
          <a:p>
            <a:pPr lvl="1"/>
            <a:r>
              <a:rPr lang="tr-TR" sz="1800" dirty="0" smtClean="0"/>
              <a:t>Core-affinities are compared: </a:t>
            </a:r>
            <a:r>
              <a:rPr lang="tr-TR" sz="1800" b="1" dirty="0" smtClean="0"/>
              <a:t>OS, Sequential, APP4MC</a:t>
            </a:r>
          </a:p>
          <a:p>
            <a:pPr lvl="1"/>
            <a:r>
              <a:rPr lang="tr-TR" sz="1800" b="1" dirty="0" smtClean="0"/>
              <a:t>Evaluation metrics </a:t>
            </a:r>
            <a:r>
              <a:rPr lang="tr-TR" sz="1800" dirty="0" smtClean="0"/>
              <a:t>involve:    ST</a:t>
            </a:r>
            <a:r>
              <a:rPr lang="tr-TR" sz="1600" dirty="0" smtClean="0"/>
              <a:t>avg, </a:t>
            </a:r>
            <a:r>
              <a:rPr lang="tr-TR" sz="1800" dirty="0" smtClean="0"/>
              <a:t>GET, DLM, U, I</a:t>
            </a:r>
            <a:r>
              <a:rPr lang="tr-TR" sz="1200" dirty="0" smtClean="0"/>
              <a:t>DD</a:t>
            </a:r>
            <a:endParaRPr lang="tr-TR" sz="1800" dirty="0" smtClean="0"/>
          </a:p>
          <a:p>
            <a:r>
              <a:rPr lang="tr-TR" sz="2000" b="1" dirty="0" smtClean="0"/>
              <a:t>Observed Results</a:t>
            </a:r>
          </a:p>
          <a:p>
            <a:pPr lvl="1"/>
            <a:r>
              <a:rPr lang="tr-TR" sz="1800" dirty="0" smtClean="0"/>
              <a:t>In three distributions, </a:t>
            </a:r>
            <a:r>
              <a:rPr lang="tr-TR" sz="1800" b="1" dirty="0" smtClean="0"/>
              <a:t>timing performance</a:t>
            </a:r>
            <a:r>
              <a:rPr lang="tr-TR" sz="1800" dirty="0" smtClean="0"/>
              <a:t> OS &gt; APP4MC &gt; Sequential</a:t>
            </a:r>
          </a:p>
          <a:p>
            <a:pPr lvl="2"/>
            <a:r>
              <a:rPr lang="tr-TR" sz="1500" dirty="0" smtClean="0"/>
              <a:t>In one distribution, APP4MC &gt; OS &gt; Sequential</a:t>
            </a:r>
          </a:p>
          <a:p>
            <a:pPr lvl="2"/>
            <a:r>
              <a:rPr lang="tr-TR" sz="1500" dirty="0" smtClean="0"/>
              <a:t>So, </a:t>
            </a:r>
            <a:r>
              <a:rPr lang="tr-TR" sz="1500" b="1" dirty="0" smtClean="0"/>
              <a:t>achieving better performance with APP4MC is possible</a:t>
            </a:r>
            <a:r>
              <a:rPr lang="tr-TR" sz="1500" dirty="0" smtClean="0"/>
              <a:t>, but not guaranteed.</a:t>
            </a:r>
          </a:p>
          <a:p>
            <a:pPr lvl="1"/>
            <a:r>
              <a:rPr lang="tr-TR" sz="1800" dirty="0" smtClean="0"/>
              <a:t>APP4MC results </a:t>
            </a:r>
            <a:r>
              <a:rPr lang="tr-TR" sz="1800" b="1" dirty="0" smtClean="0"/>
              <a:t>improve power cons. </a:t>
            </a:r>
            <a:r>
              <a:rPr lang="tr-TR" sz="1800" dirty="0" smtClean="0"/>
              <a:t>very slightly as opposed to OS.</a:t>
            </a:r>
          </a:p>
          <a:p>
            <a:pPr lvl="2"/>
            <a:r>
              <a:rPr lang="tr-TR" sz="1500" dirty="0" smtClean="0"/>
              <a:t>Lesser context-switching in APP4MC.</a:t>
            </a:r>
          </a:p>
          <a:p>
            <a:pPr lvl="2"/>
            <a:r>
              <a:rPr lang="tr-TR" sz="1500" dirty="0" smtClean="0"/>
              <a:t>OS-based distribution involves fluctiations in power consumption.</a:t>
            </a:r>
          </a:p>
          <a:p>
            <a:pPr lvl="1"/>
            <a:r>
              <a:rPr lang="tr-TR" sz="1800" dirty="0" smtClean="0"/>
              <a:t>Power cons. (Underclocking + Downvoltage) &gt; (Undercloking only)</a:t>
            </a:r>
          </a:p>
          <a:p>
            <a:pPr lvl="1"/>
            <a:r>
              <a:rPr lang="tr-TR" sz="1800" b="1" dirty="0" smtClean="0"/>
              <a:t>Huge stability problems </a:t>
            </a:r>
            <a:r>
              <a:rPr lang="tr-TR" sz="1800" dirty="0" smtClean="0"/>
              <a:t>in Sequential distribution</a:t>
            </a:r>
          </a:p>
          <a:p>
            <a:pPr lvl="1"/>
            <a:endParaRPr lang="tr-TR" sz="1800" dirty="0" smtClean="0"/>
          </a:p>
          <a:p>
            <a:pPr lvl="1"/>
            <a:endParaRPr lang="tr-TR" sz="1800" b="1" dirty="0" smtClean="0"/>
          </a:p>
          <a:p>
            <a:pPr lvl="1"/>
            <a:endParaRPr lang="tr-TR" sz="1800" dirty="0" smtClean="0"/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48400" y="6019800"/>
            <a:ext cx="121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Reasoning</a:t>
            </a:r>
            <a:endParaRPr lang="tr-TR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43800" y="62484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Conclusions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257800"/>
          </a:xfrm>
        </p:spPr>
        <p:txBody>
          <a:bodyPr>
            <a:noAutofit/>
          </a:bodyPr>
          <a:lstStyle/>
          <a:p>
            <a:r>
              <a:rPr lang="tr-TR" sz="1800" b="1" dirty="0" smtClean="0"/>
              <a:t>Reasoning &amp; Conclusion</a:t>
            </a:r>
          </a:p>
          <a:p>
            <a:pPr lvl="1"/>
            <a:r>
              <a:rPr lang="tr-TR" sz="1600" dirty="0" smtClean="0"/>
              <a:t>A4MCAR has its limitations,</a:t>
            </a:r>
          </a:p>
          <a:p>
            <a:pPr lvl="2"/>
            <a:r>
              <a:rPr lang="tr-TR" sz="1200" dirty="0" smtClean="0"/>
              <a:t>System overheads, profiling overheads, non-exact model, not-so fine-grained runnables.</a:t>
            </a:r>
          </a:p>
          <a:p>
            <a:pPr lvl="1"/>
            <a:r>
              <a:rPr lang="tr-TR" sz="1600" dirty="0" smtClean="0"/>
              <a:t>APP4MC is real-time and ensures causal order.</a:t>
            </a:r>
          </a:p>
          <a:p>
            <a:pPr lvl="2"/>
            <a:r>
              <a:rPr lang="tr-TR" sz="1200" dirty="0" smtClean="0"/>
              <a:t>CFS -&gt; very fair, therefore non real-time. </a:t>
            </a:r>
          </a:p>
          <a:p>
            <a:pPr lvl="2"/>
            <a:r>
              <a:rPr lang="tr-TR" sz="1200" dirty="0" smtClean="0"/>
              <a:t>Using RT patch (preemptRT) in Linux is a solution.</a:t>
            </a:r>
          </a:p>
          <a:p>
            <a:pPr lvl="2"/>
            <a:r>
              <a:rPr lang="tr-TR" sz="1200" dirty="0" smtClean="0"/>
              <a:t>Also, OS does not ensure causal order.</a:t>
            </a:r>
          </a:p>
          <a:p>
            <a:pPr lvl="1"/>
            <a:r>
              <a:rPr lang="tr-TR" sz="1600" dirty="0" smtClean="0"/>
              <a:t>APP4MC targets model-based development for industry applications.</a:t>
            </a:r>
          </a:p>
          <a:p>
            <a:pPr lvl="2"/>
            <a:r>
              <a:rPr lang="tr-TR" sz="1200" dirty="0" smtClean="0"/>
              <a:t>Static scheduling is not the best way to approach Linux systems without low-level RTOS solns.</a:t>
            </a:r>
          </a:p>
          <a:p>
            <a:pPr lvl="1"/>
            <a:r>
              <a:rPr lang="tr-TR" sz="1600" dirty="0" smtClean="0"/>
              <a:t>APP4MC targets more fine-grained, lower-level, higher-scale systems.</a:t>
            </a:r>
          </a:p>
          <a:p>
            <a:pPr lvl="2"/>
            <a:r>
              <a:rPr lang="tr-TR" sz="1200" dirty="0" smtClean="0"/>
              <a:t>In our app, we use process/threads as runnables.</a:t>
            </a:r>
          </a:p>
          <a:p>
            <a:pPr lvl="1"/>
            <a:r>
              <a:rPr lang="tr-TR" sz="1600" dirty="0" smtClean="0"/>
              <a:t>APP4MC’s partitioning only concerned about load-balancing when activation periods are the same.</a:t>
            </a:r>
          </a:p>
          <a:p>
            <a:pPr lvl="1"/>
            <a:r>
              <a:rPr lang="tr-TR" sz="1600" dirty="0" smtClean="0"/>
              <a:t>APP4MC is in development stage,</a:t>
            </a:r>
          </a:p>
          <a:p>
            <a:pPr lvl="2"/>
            <a:r>
              <a:rPr lang="tr-TR" sz="1200" dirty="0" smtClean="0"/>
              <a:t>Non dependency-dependent algorithms are being developed.</a:t>
            </a:r>
          </a:p>
          <a:p>
            <a:pPr lvl="2"/>
            <a:r>
              <a:rPr lang="tr-TR" sz="1200" dirty="0" smtClean="0"/>
              <a:t>N-stage genetic algorithms are being studied for load balanding (as opposed to willy nilly distr.)</a:t>
            </a:r>
          </a:p>
          <a:p>
            <a:pPr lvl="2"/>
            <a:r>
              <a:rPr lang="tr-TR" sz="1200" dirty="0" smtClean="0"/>
              <a:t>Not able to work when threads are sporadically activated.</a:t>
            </a:r>
            <a:endParaRPr lang="tr-TR" sz="1600" dirty="0" smtClean="0"/>
          </a:p>
          <a:p>
            <a:pPr lvl="1"/>
            <a:r>
              <a:rPr lang="tr-TR" sz="1600" dirty="0" smtClean="0"/>
              <a:t>APP4MC focuses on ideal vision of embedded computing</a:t>
            </a:r>
          </a:p>
          <a:p>
            <a:pPr lvl="2"/>
            <a:r>
              <a:rPr lang="tr-TR" sz="1200" dirty="0" smtClean="0"/>
              <a:t>Automizing parallelization foundations based on model-driven manner, using static scheduling approaches.</a:t>
            </a:r>
          </a:p>
          <a:p>
            <a:pPr lvl="2"/>
            <a:r>
              <a:rPr lang="tr-TR" sz="1200" dirty="0" smtClean="0"/>
              <a:t>To get rid of the non-determinism in parallelization, power consumption.</a:t>
            </a:r>
          </a:p>
          <a:p>
            <a:pPr lvl="2"/>
            <a:r>
              <a:rPr lang="tr-TR" sz="1200" dirty="0" smtClean="0"/>
              <a:t>For more industry applications.</a:t>
            </a:r>
          </a:p>
          <a:p>
            <a:pPr lvl="1"/>
            <a:r>
              <a:rPr lang="tr-TR" sz="1600" dirty="0" smtClean="0"/>
              <a:t>APP4MC is a suggestive, supplementary tool.</a:t>
            </a:r>
          </a:p>
          <a:p>
            <a:pPr lvl="1"/>
            <a:endParaRPr lang="tr-TR" sz="1600" dirty="0" smtClean="0"/>
          </a:p>
          <a:p>
            <a:pPr lvl="2"/>
            <a:endParaRPr lang="tr-TR" sz="1200" b="1" dirty="0" smtClean="0"/>
          </a:p>
          <a:p>
            <a:pPr lvl="1"/>
            <a:endParaRPr lang="tr-TR" sz="1600" dirty="0" smtClean="0"/>
          </a:p>
          <a:p>
            <a:pPr lvl="1"/>
            <a:endParaRPr lang="tr-TR" sz="1600" b="1" dirty="0" smtClean="0"/>
          </a:p>
          <a:p>
            <a:pPr lvl="1"/>
            <a:endParaRPr lang="tr-TR" sz="1600" dirty="0" smtClean="0"/>
          </a:p>
          <a:p>
            <a:pPr lvl="1">
              <a:buNone/>
            </a:pPr>
            <a:endParaRPr lang="tr-TR" sz="1600" dirty="0" smtClean="0"/>
          </a:p>
          <a:p>
            <a:endParaRPr lang="tr-TR" sz="1800" dirty="0" smtClean="0"/>
          </a:p>
          <a:p>
            <a:endParaRPr lang="tr-T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4572000" cy="56388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b="1" dirty="0" smtClean="0"/>
              <a:t>Goal: “Open” model-based embedded multi-core </a:t>
            </a:r>
            <a:r>
              <a:rPr lang="tr-TR" sz="1900" b="1" dirty="0" smtClean="0"/>
              <a:t>platform</a:t>
            </a:r>
            <a:endParaRPr lang="tr-TR" sz="1900" b="1" dirty="0" smtClean="0"/>
          </a:p>
          <a:p>
            <a:pPr lvl="2"/>
            <a:r>
              <a:rPr lang="tr-TR" sz="1900" dirty="0" smtClean="0"/>
              <a:t>Automotive </a:t>
            </a:r>
            <a:r>
              <a:rPr lang="tr-TR" sz="1900" dirty="0" smtClean="0"/>
              <a:t>domain</a:t>
            </a:r>
          </a:p>
          <a:p>
            <a:pPr lvl="2"/>
            <a:r>
              <a:rPr lang="tr-TR" sz="1900" dirty="0" smtClean="0"/>
              <a:t>Sw distribution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b="1" dirty="0" smtClean="0"/>
              <a:t>Goal: Demonstrator to test, tool support to supply APP4MC</a:t>
            </a:r>
          </a:p>
          <a:p>
            <a:pPr lvl="2"/>
            <a:r>
              <a:rPr lang="tr-TR" sz="1900" dirty="0" smtClean="0"/>
              <a:t>Features </a:t>
            </a:r>
            <a:r>
              <a:rPr lang="tr-TR" sz="1900" dirty="0" smtClean="0"/>
              <a:t>schedulable and traceable software</a:t>
            </a:r>
          </a:p>
          <a:p>
            <a:pPr lvl="2"/>
            <a:r>
              <a:rPr lang="tr-TR" sz="1900" dirty="0" smtClean="0"/>
              <a:t>Has many </a:t>
            </a:r>
            <a:r>
              <a:rPr lang="tr-TR" sz="1900" dirty="0" smtClean="0"/>
              <a:t>features</a:t>
            </a:r>
            <a:endParaRPr lang="tr-TR" sz="1900" dirty="0" smtClean="0"/>
          </a:p>
          <a:p>
            <a:pPr lvl="2"/>
            <a:r>
              <a:rPr lang="tr-TR" sz="1900" dirty="0" smtClean="0"/>
              <a:t>Tracing &amp; distribution features involved for GNU/Linux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0574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9906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1219200"/>
            <a:ext cx="1676400" cy="39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3276600"/>
            <a:ext cx="7467600" cy="667512"/>
          </a:xfrm>
        </p:spPr>
        <p:txBody>
          <a:bodyPr>
            <a:noAutofit/>
          </a:bodyPr>
          <a:lstStyle/>
          <a:p>
            <a:r>
              <a:rPr lang="tr-TR" sz="6600" dirty="0" smtClean="0">
                <a:latin typeface="Libel Suit Rg" pitchFamily="34" charset="0"/>
              </a:rPr>
              <a:t>Thanks for Your Attention !</a:t>
            </a:r>
            <a:endParaRPr lang="tr-TR" sz="6600" dirty="0">
              <a:latin typeface="Libel Suit Rg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599" y="5257800"/>
            <a:ext cx="270216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algorithms, applications,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new trends 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multi-core processors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Example platform: AUTOSAR</a:t>
            </a:r>
          </a:p>
          <a:p>
            <a:pPr lvl="2">
              <a:buFont typeface="Arial" pitchFamily="34" charset="0"/>
              <a:buChar char="•"/>
            </a:pPr>
            <a:endParaRPr lang="tr-TR" dirty="0" smtClean="0"/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Model-based development</a:t>
            </a:r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open-source!!!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6096000"/>
            <a:ext cx="302690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pPr lvl="1"/>
            <a:r>
              <a:rPr lang="tr-TR" sz="2200" dirty="0" smtClean="0"/>
              <a:t>Runnable</a:t>
            </a:r>
          </a:p>
          <a:p>
            <a:pPr lvl="1"/>
            <a:r>
              <a:rPr lang="tr-TR" sz="2200" dirty="0" smtClean="0"/>
              <a:t>Process</a:t>
            </a:r>
          </a:p>
          <a:p>
            <a:pPr lvl="1"/>
            <a:r>
              <a:rPr lang="tr-TR" sz="2200" dirty="0" smtClean="0"/>
              <a:t>Thread</a:t>
            </a:r>
          </a:p>
          <a:p>
            <a:pPr lvl="1"/>
            <a:r>
              <a:rPr lang="tr-TR" sz="2200" dirty="0" smtClean="0"/>
              <a:t>Process vs Thread</a:t>
            </a:r>
            <a:endParaRPr lang="tr-TR" sz="2400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228493"/>
            <a:ext cx="5486401" cy="26295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pPr lvl="1"/>
            <a:r>
              <a:rPr lang="tr-TR" sz="2200" dirty="0" smtClean="0"/>
              <a:t>Race conditions, deadlock</a:t>
            </a:r>
          </a:p>
          <a:p>
            <a:pPr lvl="1"/>
            <a:r>
              <a:rPr lang="tr-TR" sz="2200" dirty="0" smtClean="0"/>
              <a:t>Mutex</a:t>
            </a:r>
          </a:p>
          <a:p>
            <a:pPr lvl="1"/>
            <a:r>
              <a:rPr lang="tr-TR" sz="2200" dirty="0" smtClean="0"/>
              <a:t>Semaphores</a:t>
            </a:r>
            <a:endParaRPr lang="tr-TR" sz="2400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1" y="3752228"/>
            <a:ext cx="4800600" cy="3105772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4800" y="1447800"/>
            <a:ext cx="43434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Interprocess Communication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 comm.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Mapped memory </a:t>
            </a:r>
            <a:endParaRPr kumimoji="0" lang="tr-T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semaphores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FIFOs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Pipes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205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858000" y="22860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0800" y="2362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2057400" y="25908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5600" y="2667000"/>
            <a:ext cx="160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for job queues,</a:t>
            </a:r>
          </a:p>
          <a:p>
            <a:r>
              <a:rPr lang="tr-TR" i="1" dirty="0" smtClean="0"/>
              <a:t>used rarely</a:t>
            </a:r>
            <a:endParaRPr lang="tr-TR" i="1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514600" y="29718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4600" y="3352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791200" y="3581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72200" y="3048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638800" y="3276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39000" y="4876800"/>
            <a:ext cx="661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ST,</a:t>
            </a:r>
          </a:p>
          <a:p>
            <a:r>
              <a:rPr lang="tr-TR" dirty="0" smtClean="0"/>
              <a:t>GET,</a:t>
            </a:r>
          </a:p>
          <a:p>
            <a:r>
              <a:rPr lang="tr-TR" dirty="0" smtClean="0"/>
              <a:t>DL,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2"/>
            <a:r>
              <a:rPr lang="tr-TR" sz="1900" dirty="0" smtClean="0"/>
              <a:t>Reducing computation time</a:t>
            </a:r>
          </a:p>
          <a:p>
            <a:pPr lvl="2"/>
            <a:r>
              <a:rPr lang="tr-TR" sz="1900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52400"/>
            <a:ext cx="4424440" cy="3200400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app4mcdesig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2942" y="3657600"/>
            <a:ext cx="4475379" cy="2852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XML-based AMALTHEA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8534399" cy="504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Industrial Use Case of Graph Theory in 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6356" y="6627168"/>
            <a:ext cx="3268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 from Robert Höttger, ESM DPS WS 2015/2016, FH Dortmund)</a:t>
            </a:r>
            <a:endParaRPr lang="tr-TR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6532</TotalTime>
  <Words>1130</Words>
  <Application>Microsoft Office PowerPoint</Application>
  <PresentationFormat>On-screen Show (4:3)</PresentationFormat>
  <Paragraphs>345</Paragraphs>
  <Slides>30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Flow</vt:lpstr>
      <vt:lpstr>Constrained Mixed-Critical Parallelization for Distributed Heterogeneous Systems</vt:lpstr>
      <vt:lpstr>Contents</vt:lpstr>
      <vt:lpstr>Introduction</vt:lpstr>
      <vt:lpstr>Introduction</vt:lpstr>
      <vt:lpstr>Parallel Programming Basics</vt:lpstr>
      <vt:lpstr>Parallel Programming Basics</vt:lpstr>
      <vt:lpstr>APP4MC</vt:lpstr>
      <vt:lpstr>APP4MC</vt:lpstr>
      <vt:lpstr>APP4MC</vt:lpstr>
      <vt:lpstr>APP4MC</vt:lpstr>
      <vt:lpstr>A4MCAR</vt:lpstr>
      <vt:lpstr>A4MCAR</vt:lpstr>
      <vt:lpstr>A4MCAR</vt:lpstr>
      <vt:lpstr>A4MCAR</vt:lpstr>
      <vt:lpstr>A4MCAR</vt:lpstr>
      <vt:lpstr>A4MCAR</vt:lpstr>
      <vt:lpstr>A4MCAR</vt:lpstr>
      <vt:lpstr>A4MCAR</vt:lpstr>
      <vt:lpstr>A4MCAR</vt:lpstr>
      <vt:lpstr>A4MCAR Tracing</vt:lpstr>
      <vt:lpstr>A4MCAR System Tracing</vt:lpstr>
      <vt:lpstr>A4MCAR System Tracing</vt:lpstr>
      <vt:lpstr>Reducing Power Consumption</vt:lpstr>
      <vt:lpstr>Modeling</vt:lpstr>
      <vt:lpstr>Results (Partitioning + Mapping)</vt:lpstr>
      <vt:lpstr>Results</vt:lpstr>
      <vt:lpstr>Results</vt:lpstr>
      <vt:lpstr>Results</vt:lpstr>
      <vt:lpstr>Conclusions</vt:lpstr>
      <vt:lpstr>Thanks for Your Attention 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567</cp:revision>
  <dcterms:created xsi:type="dcterms:W3CDTF">2006-08-16T00:00:00Z</dcterms:created>
  <dcterms:modified xsi:type="dcterms:W3CDTF">2017-09-15T20:48:24Z</dcterms:modified>
</cp:coreProperties>
</file>